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Playfair Display"/>
      <p:regular r:id="rId36"/>
      <p:bold r:id="rId37"/>
      <p:italic r:id="rId38"/>
      <p:boldItalic r:id="rId39"/>
    </p:embeddedFont>
    <p:embeddedFont>
      <p:font typeface="Raleway Thin"/>
      <p:regular r:id="rId40"/>
      <p:bold r:id="rId41"/>
      <p:italic r:id="rId42"/>
      <p:boldItalic r:id="rId43"/>
    </p:embeddedFont>
    <p:embeddedFont>
      <p:font typeface="Open Sans SemiBold"/>
      <p:regular r:id="rId44"/>
      <p:bold r:id="rId45"/>
      <p:italic r:id="rId46"/>
      <p:boldItalic r:id="rId47"/>
    </p:embeddedFont>
    <p:embeddedFont>
      <p:font typeface="Barlow SemiBold"/>
      <p:regular r:id="rId48"/>
      <p:bold r:id="rId49"/>
      <p:italic r:id="rId50"/>
      <p:boldItalic r:id="rId51"/>
    </p:embeddedFont>
    <p:embeddedFont>
      <p:font typeface="Barlow Light"/>
      <p:regular r:id="rId52"/>
      <p:bold r:id="rId53"/>
      <p:italic r:id="rId54"/>
      <p:boldItalic r:id="rId55"/>
    </p:embeddedFont>
    <p:embeddedFont>
      <p:font typeface="Barlow"/>
      <p:regular r:id="rId56"/>
      <p:bold r:id="rId57"/>
      <p:italic r:id="rId58"/>
      <p:boldItalic r:id="rId59"/>
    </p:embeddedFont>
    <p:embeddedFont>
      <p:font typeface="Source Sans Pro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9C7EDE-D13D-4DE4-B8C3-185A191795BE}">
  <a:tblStyle styleId="{409C7EDE-D13D-4DE4-B8C3-185A191795B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regular.fntdata"/><Relationship Id="rId42" Type="http://schemas.openxmlformats.org/officeDocument/2006/relationships/font" Target="fonts/RalewayThin-italic.fntdata"/><Relationship Id="rId41" Type="http://schemas.openxmlformats.org/officeDocument/2006/relationships/font" Target="fonts/RalewayThin-bold.fntdata"/><Relationship Id="rId44" Type="http://schemas.openxmlformats.org/officeDocument/2006/relationships/font" Target="fonts/OpenSansSemiBold-regular.fntdata"/><Relationship Id="rId43" Type="http://schemas.openxmlformats.org/officeDocument/2006/relationships/font" Target="fonts/RalewayThin-boldItalic.fntdata"/><Relationship Id="rId46" Type="http://schemas.openxmlformats.org/officeDocument/2006/relationships/font" Target="fonts/OpenSansSemiBold-italic.fntdata"/><Relationship Id="rId45" Type="http://schemas.openxmlformats.org/officeDocument/2006/relationships/font" Target="fonts/OpenSans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BarlowSemiBold-regular.fntdata"/><Relationship Id="rId47" Type="http://schemas.openxmlformats.org/officeDocument/2006/relationships/font" Target="fonts/OpenSansSemiBold-boldItalic.fntdata"/><Relationship Id="rId49" Type="http://schemas.openxmlformats.org/officeDocument/2006/relationships/font" Target="fonts/Barlow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PlayfairDisplay-bold.fntdata"/><Relationship Id="rId36" Type="http://schemas.openxmlformats.org/officeDocument/2006/relationships/font" Target="fonts/PlayfairDisplay-regular.fntdata"/><Relationship Id="rId39" Type="http://schemas.openxmlformats.org/officeDocument/2006/relationships/font" Target="fonts/PlayfairDisplay-boldItalic.fntdata"/><Relationship Id="rId38" Type="http://schemas.openxmlformats.org/officeDocument/2006/relationships/font" Target="fonts/PlayfairDisplay-italic.fntdata"/><Relationship Id="rId62" Type="http://schemas.openxmlformats.org/officeDocument/2006/relationships/font" Target="fonts/SourceSansPro-italic.fntdata"/><Relationship Id="rId61" Type="http://schemas.openxmlformats.org/officeDocument/2006/relationships/font" Target="fonts/SourceSansPro-bold.fntdata"/><Relationship Id="rId20" Type="http://schemas.openxmlformats.org/officeDocument/2006/relationships/slide" Target="slides/slide14.xml"/><Relationship Id="rId64" Type="http://schemas.openxmlformats.org/officeDocument/2006/relationships/font" Target="fonts/OpenSans-regular.fntdata"/><Relationship Id="rId63" Type="http://schemas.openxmlformats.org/officeDocument/2006/relationships/font" Target="fonts/SourceSansPro-bold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OpenSans-boldItalic.fntdata"/><Relationship Id="rId60" Type="http://schemas.openxmlformats.org/officeDocument/2006/relationships/font" Target="fonts/SourceSansPr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29" Type="http://schemas.openxmlformats.org/officeDocument/2006/relationships/font" Target="fonts/Raleway-bold.fntdata"/><Relationship Id="rId51" Type="http://schemas.openxmlformats.org/officeDocument/2006/relationships/font" Target="fonts/BarlowSemiBold-boldItalic.fntdata"/><Relationship Id="rId50" Type="http://schemas.openxmlformats.org/officeDocument/2006/relationships/font" Target="fonts/BarlowSemiBold-italic.fntdata"/><Relationship Id="rId53" Type="http://schemas.openxmlformats.org/officeDocument/2006/relationships/font" Target="fonts/BarlowLight-bold.fntdata"/><Relationship Id="rId52" Type="http://schemas.openxmlformats.org/officeDocument/2006/relationships/font" Target="fonts/BarlowLight-regular.fntdata"/><Relationship Id="rId11" Type="http://schemas.openxmlformats.org/officeDocument/2006/relationships/slide" Target="slides/slide5.xml"/><Relationship Id="rId55" Type="http://schemas.openxmlformats.org/officeDocument/2006/relationships/font" Target="fonts/Barlow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BarlowLight-italic.fntdata"/><Relationship Id="rId13" Type="http://schemas.openxmlformats.org/officeDocument/2006/relationships/slide" Target="slides/slide7.xml"/><Relationship Id="rId57" Type="http://schemas.openxmlformats.org/officeDocument/2006/relationships/font" Target="fonts/Barlow-bold.fntdata"/><Relationship Id="rId12" Type="http://schemas.openxmlformats.org/officeDocument/2006/relationships/slide" Target="slides/slide6.xml"/><Relationship Id="rId56" Type="http://schemas.openxmlformats.org/officeDocument/2006/relationships/font" Target="fonts/Barlow-regular.fntdata"/><Relationship Id="rId15" Type="http://schemas.openxmlformats.org/officeDocument/2006/relationships/slide" Target="slides/slide9.xml"/><Relationship Id="rId59" Type="http://schemas.openxmlformats.org/officeDocument/2006/relationships/font" Target="fonts/Barlow-boldItalic.fntdata"/><Relationship Id="rId14" Type="http://schemas.openxmlformats.org/officeDocument/2006/relationships/slide" Target="slides/slide8.xml"/><Relationship Id="rId58" Type="http://schemas.openxmlformats.org/officeDocument/2006/relationships/font" Target="fonts/Barlow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30247714c_6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e30247714c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91195c83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9" name="Google Shape;559;gd91195c835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91195c8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00"/>
              <a:t>3000+ DA jobs were posted in the Florida region in just the last month, with 309 being in the Jacksonville area. A wide variety of job openings have been posted by big brands like Amazon and Deutsche bank as well as by startups</a:t>
            </a:r>
            <a:endParaRPr sz="1300"/>
          </a:p>
        </p:txBody>
      </p:sp>
      <p:sp>
        <p:nvSpPr>
          <p:cNvPr id="578" name="Google Shape;578;gd91195c835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91195cb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1800</a:t>
            </a:r>
            <a:r>
              <a:rPr lang="en-US" sz="1300">
                <a:solidFill>
                  <a:schemeClr val="dk1"/>
                </a:solidFill>
              </a:rPr>
              <a:t>+ DS jobs were posted in the Florida region in just the last month, with 216 being in the Jacksonville area. A wide variety of job openings have been posted by big brands like Amazon, Deloitte, JP Morgan as well as by startups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gd91195cbe4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0a7958b3f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3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Both Data Analytics and data science requires a professional to have business knowledge. This makes it easy for professionals from different industries/backgrounds to transition to a career in the Data space</a:t>
            </a:r>
            <a:endParaRPr/>
          </a:p>
        </p:txBody>
      </p:sp>
      <p:sp>
        <p:nvSpPr>
          <p:cNvPr id="604" name="Google Shape;604;gd0a7958b3f_2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0a7958b3f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d0a7958b3f_2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cefd2ffcc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cefd2ffcc9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Enroll before 21st June to avail the $750 scholarship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Please note that this scholarship code is not stackable over the </a:t>
            </a:r>
            <a:r>
              <a:rPr lang="en-US"/>
              <a:t>women</a:t>
            </a:r>
            <a:r>
              <a:rPr lang="en-US"/>
              <a:t> in tech and veterans in tech scholarships</a:t>
            </a:r>
            <a:endParaRPr/>
          </a:p>
        </p:txBody>
      </p:sp>
      <p:sp>
        <p:nvSpPr>
          <p:cNvPr id="668" name="Google Shape;66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ce5c668805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ce5c668805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d0a7958b3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d0a7958b3f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91195c8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gd91195c835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91195c8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8485E"/>
                </a:solidFill>
                <a:latin typeface="Roboto"/>
                <a:ea typeface="Roboto"/>
                <a:cs typeface="Roboto"/>
                <a:sym typeface="Roboto"/>
              </a:rPr>
              <a:t>As of 2020, 59% of world’s population is online!</a:t>
            </a:r>
            <a:endParaRPr>
              <a:solidFill>
                <a:srgbClr val="4848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8485E"/>
                </a:solidFill>
                <a:latin typeface="Roboto"/>
                <a:ea typeface="Roboto"/>
                <a:cs typeface="Roboto"/>
                <a:sym typeface="Roboto"/>
              </a:rPr>
              <a:t>Data is the new oil! It is an essential resource that powers the information economy in much the way that oil has fueled the industrial economy. </a:t>
            </a:r>
            <a:endParaRPr/>
          </a:p>
        </p:txBody>
      </p:sp>
      <p:sp>
        <p:nvSpPr>
          <p:cNvPr id="450" name="Google Shape;450;gd91195c835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91195c83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is really involved in all aspects of the business.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-Something like personalized experience for e.g. When you are looking at Netflix, what are the recommendations that you get,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-Increasing revenue, making sure that we are </a:t>
            </a:r>
            <a:r>
              <a:rPr lang="en-US"/>
              <a:t>providing</a:t>
            </a:r>
            <a:r>
              <a:rPr lang="en-US"/>
              <a:t> the information of the pieces that customers want to purchase,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-Cost savings, minimizing human error, faster customer acquisition, predicting customer preference - </a:t>
            </a:r>
            <a:r>
              <a:rPr lang="en-US"/>
              <a:t>you</a:t>
            </a:r>
            <a:r>
              <a:rPr lang="en-US"/>
              <a:t> know in all of these places DA and DS really allow us to hone and refine our process.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 any business process can be served and utilized by the folks in the DA and DS teams,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 always say that numbers are the best storytellers as we often have a perception of how our business is doing or a perception of what our customers want, but when we dig into their actual behaviour, we may sometimes find out that those </a:t>
            </a:r>
            <a:r>
              <a:rPr lang="en-US"/>
              <a:t>results</a:t>
            </a:r>
            <a:r>
              <a:rPr lang="en-US"/>
              <a:t> are somewhat counter intuitive  </a:t>
            </a:r>
            <a:endParaRPr/>
          </a:p>
        </p:txBody>
      </p:sp>
      <p:sp>
        <p:nvSpPr>
          <p:cNvPr id="461" name="Google Shape;461;gd91195c835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91195c83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Talk about How DS and DA are the focus exit roles of the bootcamps, however there are a lot of overlaps (Ex: data wrangling and EDA is done by DS too), depending on size and nature of company etc. The skills covered in the bootcamp ensures the student is ready for a wide variety of roles. </a:t>
            </a:r>
            <a:endParaRPr/>
          </a:p>
        </p:txBody>
      </p:sp>
      <p:sp>
        <p:nvSpPr>
          <p:cNvPr id="470" name="Google Shape;470;gd91195c835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91195cb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0" name="Google Shape;480;gd91195cbe4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4c50a5d0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0" name="Google Shape;490;ge4c50a5d03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91195c8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d91195c835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H-1-Master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15600" y="349400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07167" y="1306033"/>
            <a:ext cx="11529600" cy="435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90" name="Google Shape;90;p15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11409045" y="6333134"/>
            <a:ext cx="731600" cy="5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700">
                <a:solidFill>
                  <a:schemeClr val="dk1"/>
                </a:solidFill>
              </a:defRPr>
            </a:lvl1pPr>
            <a:lvl2pPr lvl="1">
              <a:buNone/>
              <a:defRPr sz="1700">
                <a:solidFill>
                  <a:schemeClr val="dk1"/>
                </a:solidFill>
              </a:defRPr>
            </a:lvl2pPr>
            <a:lvl3pPr lvl="2">
              <a:buNone/>
              <a:defRPr sz="1700">
                <a:solidFill>
                  <a:schemeClr val="dk1"/>
                </a:solidFill>
              </a:defRPr>
            </a:lvl3pPr>
            <a:lvl4pPr lvl="3">
              <a:buNone/>
              <a:defRPr sz="1700">
                <a:solidFill>
                  <a:schemeClr val="dk1"/>
                </a:solidFill>
              </a:defRPr>
            </a:lvl4pPr>
            <a:lvl5pPr lvl="4">
              <a:buNone/>
              <a:defRPr sz="1700">
                <a:solidFill>
                  <a:schemeClr val="dk1"/>
                </a:solidFill>
              </a:defRPr>
            </a:lvl5pPr>
            <a:lvl6pPr lvl="5">
              <a:buNone/>
              <a:defRPr sz="1700">
                <a:solidFill>
                  <a:schemeClr val="dk1"/>
                </a:solidFill>
              </a:defRPr>
            </a:lvl6pPr>
            <a:lvl7pPr lvl="6">
              <a:buNone/>
              <a:defRPr sz="1700">
                <a:solidFill>
                  <a:schemeClr val="dk1"/>
                </a:solidFill>
              </a:defRPr>
            </a:lvl7pPr>
            <a:lvl8pPr lvl="7">
              <a:buNone/>
              <a:defRPr sz="1700">
                <a:solidFill>
                  <a:schemeClr val="dk1"/>
                </a:solidFill>
              </a:defRPr>
            </a:lvl8pPr>
            <a:lvl9pPr lvl="8">
              <a:buNone/>
              <a:defRPr sz="17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1140904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594033" y="1049079"/>
            <a:ext cx="11371200" cy="56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11330666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2pPr>
            <a:lvl3pPr indent="-3810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3pPr>
            <a:lvl4pPr indent="-3810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4pPr>
            <a:lvl5pPr indent="-3810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5pPr>
            <a:lvl6pPr indent="-3810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6pPr>
            <a:lvl7pPr indent="-3810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7pPr>
            <a:lvl8pPr indent="-3810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8pPr>
            <a:lvl9pPr indent="-3810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9pPr>
          </a:lstStyle>
          <a:p/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2pPr>
            <a:lvl3pPr indent="-3810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3pPr>
            <a:lvl4pPr indent="-3810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4pPr>
            <a:lvl5pPr indent="-3810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5pPr>
            <a:lvl6pPr indent="-3810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6pPr>
            <a:lvl7pPr indent="-3810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7pPr>
            <a:lvl8pPr indent="-3810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8pPr>
            <a:lvl9pPr indent="-3810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sz="2400"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016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300"/>
              <a:buChar char="▸"/>
              <a:defRPr sz="4300">
                <a:solidFill>
                  <a:schemeClr val="lt1"/>
                </a:solidFill>
              </a:defRPr>
            </a:lvl1pPr>
            <a:lvl2pPr indent="-5016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300"/>
              <a:buChar char="▹"/>
              <a:defRPr sz="4300">
                <a:solidFill>
                  <a:schemeClr val="lt1"/>
                </a:solidFill>
              </a:defRPr>
            </a:lvl2pPr>
            <a:lvl3pPr indent="-5016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300"/>
              <a:buChar char="▹"/>
              <a:defRPr sz="4300">
                <a:solidFill>
                  <a:schemeClr val="lt1"/>
                </a:solidFill>
              </a:defRPr>
            </a:lvl3pPr>
            <a:lvl4pPr indent="-5016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300"/>
              <a:buChar char="▹"/>
              <a:defRPr sz="4300">
                <a:solidFill>
                  <a:schemeClr val="lt1"/>
                </a:solidFill>
              </a:defRPr>
            </a:lvl4pPr>
            <a:lvl5pPr indent="-5016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300"/>
              <a:buChar char="▹"/>
              <a:defRPr sz="4300">
                <a:solidFill>
                  <a:schemeClr val="lt1"/>
                </a:solidFill>
              </a:defRPr>
            </a:lvl5pPr>
            <a:lvl6pPr indent="-50165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300"/>
              <a:buChar char="▹"/>
              <a:defRPr sz="4300">
                <a:solidFill>
                  <a:schemeClr val="lt1"/>
                </a:solidFill>
              </a:defRPr>
            </a:lvl6pPr>
            <a:lvl7pPr indent="-50165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300"/>
              <a:buChar char="▹"/>
              <a:defRPr sz="4300">
                <a:solidFill>
                  <a:schemeClr val="lt1"/>
                </a:solidFill>
              </a:defRPr>
            </a:lvl7pPr>
            <a:lvl8pPr indent="-50165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300"/>
              <a:buChar char="▹"/>
              <a:defRPr sz="4300">
                <a:solidFill>
                  <a:schemeClr val="lt1"/>
                </a:solidFill>
              </a:defRPr>
            </a:lvl8pPr>
            <a:lvl9pPr indent="-50165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300"/>
              <a:buChar char="▹"/>
              <a:defRPr sz="4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en-US" sz="115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11500" u="none" cap="none" strike="noStrik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3pPr>
            <a:lvl4pPr indent="-4000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700"/>
              <a:buChar char="▹"/>
              <a:defRPr/>
            </a:lvl4pPr>
            <a:lvl5pPr indent="-4000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700"/>
              <a:buChar char="▹"/>
              <a:defRPr/>
            </a:lvl5pPr>
            <a:lvl6pPr indent="-40005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700"/>
              <a:buChar char="▹"/>
              <a:defRPr/>
            </a:lvl6pPr>
            <a:lvl7pPr indent="-40005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700"/>
              <a:buChar char="▹"/>
              <a:defRPr/>
            </a:lvl7pPr>
            <a:lvl8pPr indent="-40005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700"/>
              <a:buChar char="▹"/>
              <a:defRPr/>
            </a:lvl8pPr>
            <a:lvl9pPr indent="-40005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700"/>
              <a:buChar char="▹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▸"/>
              <a:defRPr sz="2100"/>
            </a:lvl1pPr>
            <a:lvl2pPr indent="-3619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2pPr>
            <a:lvl3pPr indent="-3619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3pPr>
            <a:lvl4pPr indent="-3619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4pPr>
            <a:lvl5pPr indent="-3619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5pPr>
            <a:lvl6pPr indent="-36195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6pPr>
            <a:lvl7pPr indent="-36195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7pPr>
            <a:lvl8pPr indent="-36195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8pPr>
            <a:lvl9pPr indent="-36195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▸"/>
              <a:defRPr sz="2100"/>
            </a:lvl1pPr>
            <a:lvl2pPr indent="-3619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2pPr>
            <a:lvl3pPr indent="-3619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3pPr>
            <a:lvl4pPr indent="-3619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4pPr>
            <a:lvl5pPr indent="-3619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5pPr>
            <a:lvl6pPr indent="-36195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6pPr>
            <a:lvl7pPr indent="-36195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7pPr>
            <a:lvl8pPr indent="-36195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8pPr>
            <a:lvl9pPr indent="-36195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9pPr>
          </a:lstStyle>
          <a:p/>
        </p:txBody>
      </p:sp>
      <p:sp>
        <p:nvSpPr>
          <p:cNvPr id="133" name="Google Shape;133;p23"/>
          <p:cNvSpPr txBox="1"/>
          <p:nvPr>
            <p:ph idx="3" type="body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▸"/>
              <a:defRPr sz="2100"/>
            </a:lvl1pPr>
            <a:lvl2pPr indent="-3619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2pPr>
            <a:lvl3pPr indent="-3619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3pPr>
            <a:lvl4pPr indent="-3619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4pPr>
            <a:lvl5pPr indent="-3619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5pPr>
            <a:lvl6pPr indent="-36195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6pPr>
            <a:lvl7pPr indent="-36195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7pPr>
            <a:lvl8pPr indent="-36195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8pPr>
            <a:lvl9pPr indent="-36195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▹"/>
              <a:defRPr sz="2100"/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Raleway Thin"/>
              <a:buNone/>
              <a:defRPr b="0" i="0" sz="6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Raleway Thin"/>
              <a:buNone/>
              <a:defRPr b="0" i="0" sz="6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Raleway Thin"/>
              <a:buNone/>
              <a:defRPr b="0" i="0" sz="6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Raleway Thin"/>
              <a:buNone/>
              <a:defRPr b="0" i="0" sz="6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Raleway Thin"/>
              <a:buNone/>
              <a:defRPr b="0" i="0" sz="6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Raleway Thin"/>
              <a:buNone/>
              <a:defRPr b="0" i="0" sz="6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Raleway Thin"/>
              <a:buNone/>
              <a:defRPr b="0" i="0" sz="6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Raleway Thin"/>
              <a:buNone/>
              <a:defRPr b="0" i="0" sz="6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Raleway Thin"/>
              <a:buNone/>
              <a:defRPr b="0" i="0" sz="6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▸"/>
              <a:defRPr b="0" i="0" sz="2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b="0" i="0" sz="2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b="0" i="0" sz="2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40005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arlow Light"/>
              <a:buChar char="▹"/>
              <a:defRPr b="0" i="0" sz="2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40005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arlow Light"/>
              <a:buChar char="▹"/>
              <a:defRPr b="0" i="0" sz="2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400050" lvl="5" marL="2743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arlow Light"/>
              <a:buChar char="▹"/>
              <a:defRPr b="0" i="0" sz="2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400050" lvl="6" marL="3200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arlow Light"/>
              <a:buChar char="▹"/>
              <a:defRPr b="0" i="0" sz="2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400050" lvl="7" marL="3657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arlow Light"/>
              <a:buChar char="▹"/>
              <a:defRPr b="0" i="0" sz="2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400050" lvl="8" marL="4114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arlow Light"/>
              <a:buChar char="▹"/>
              <a:defRPr b="0" i="0" sz="27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www.datasciencecentral.com/profiles/blogs/data-science-applications-in-various-industrie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hyperlink" Target="https://www.statista.com/chart/17518/data-created-in-an-internet-minut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6"/>
          <p:cNvGrpSpPr/>
          <p:nvPr/>
        </p:nvGrpSpPr>
        <p:grpSpPr>
          <a:xfrm>
            <a:off x="6829903" y="890668"/>
            <a:ext cx="5121523" cy="5191071"/>
            <a:chOff x="5122427" y="668001"/>
            <a:chExt cx="3841143" cy="3893303"/>
          </a:xfrm>
        </p:grpSpPr>
        <p:grpSp>
          <p:nvGrpSpPr>
            <p:cNvPr id="148" name="Google Shape;148;p26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149" name="Google Shape;149;p26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6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6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6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6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26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6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6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6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6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6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6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6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6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6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6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6" name="Google Shape;256;p26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687910" y="670084"/>
              <a:ext cx="164002" cy="23977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6700339" y="668001"/>
              <a:ext cx="78555" cy="96805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6715688" y="773039"/>
              <a:ext cx="96898" cy="108448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6550295" y="816287"/>
              <a:ext cx="182863" cy="260314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6687493" y="808527"/>
              <a:ext cx="141254" cy="186323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712641" y="675415"/>
              <a:ext cx="103914" cy="12801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716857" y="674913"/>
              <a:ext cx="104325" cy="98187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591681" y="1319278"/>
              <a:ext cx="82039" cy="62578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592043" y="1339232"/>
              <a:ext cx="81667" cy="42638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550653" y="1292322"/>
              <a:ext cx="75096" cy="58175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550998" y="1311512"/>
              <a:ext cx="74798" cy="3904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578488" y="992358"/>
              <a:ext cx="178821" cy="308422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6627226" y="992967"/>
              <a:ext cx="178028" cy="333954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560953" y="971949"/>
              <a:ext cx="266226" cy="245057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774876" y="827227"/>
              <a:ext cx="92521" cy="324362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6792998" y="823141"/>
              <a:ext cx="55942" cy="71147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6683350" y="808424"/>
              <a:ext cx="47853" cy="50242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7" name="Google Shape;287;p26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88" name="Google Shape;288;p26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26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306" name="Google Shape;306;p26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6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6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7" name="Google Shape;337;p26"/>
            <p:cNvSpPr/>
            <p:nvPr/>
          </p:nvSpPr>
          <p:spPr>
            <a:xfrm>
              <a:off x="7297552" y="1119942"/>
              <a:ext cx="135694" cy="266572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7309787" y="1745656"/>
              <a:ext cx="93354" cy="72328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7310617" y="1769417"/>
              <a:ext cx="92957" cy="4848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7197828" y="1680648"/>
              <a:ext cx="93332" cy="69654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7198064" y="1702707"/>
              <a:ext cx="92908" cy="4848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7221254" y="1360384"/>
              <a:ext cx="326905" cy="395190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7417903" y="1095544"/>
              <a:ext cx="102845" cy="100060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7381720" y="1109556"/>
              <a:ext cx="166879" cy="325717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7413797" y="991818"/>
              <a:ext cx="110830" cy="134949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7417935" y="980032"/>
              <a:ext cx="116959" cy="115584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7364000" y="1109861"/>
              <a:ext cx="53873" cy="78410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745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745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8113340" y="4275363"/>
              <a:ext cx="345795" cy="199644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8345604" y="3658605"/>
              <a:ext cx="79290" cy="172593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8356722" y="3587657"/>
              <a:ext cx="56997" cy="109672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8165307" y="4346248"/>
              <a:ext cx="122958" cy="68962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8165313" y="4357988"/>
              <a:ext cx="120890" cy="57443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8255166" y="4305930"/>
              <a:ext cx="122958" cy="68996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8255174" y="4317703"/>
              <a:ext cx="120890" cy="57443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8198325" y="3858200"/>
              <a:ext cx="179790" cy="507530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8224549" y="3442293"/>
              <a:ext cx="130498" cy="208861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8197056" y="3589895"/>
              <a:ext cx="200686" cy="332311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8000839" y="3631642"/>
              <a:ext cx="254803" cy="198498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8187055" y="3627341"/>
              <a:ext cx="77533" cy="113490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8224358" y="3433131"/>
              <a:ext cx="126514" cy="139443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3" name="Google Shape;373;p26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3" cy="250785"/>
            </a:xfrm>
          </p:grpSpPr>
          <p:sp>
            <p:nvSpPr>
              <p:cNvPr id="374" name="Google Shape;374;p2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2549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26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3" cy="250785"/>
            </a:xfrm>
          </p:grpSpPr>
          <p:sp>
            <p:nvSpPr>
              <p:cNvPr id="380" name="Google Shape;380;p2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2549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2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5" name="Google Shape;385;p26"/>
            <p:cNvSpPr/>
            <p:nvPr/>
          </p:nvSpPr>
          <p:spPr>
            <a:xfrm>
              <a:off x="7451033" y="1163186"/>
              <a:ext cx="126359" cy="353331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7509451" y="1160411"/>
              <a:ext cx="72770" cy="98686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" name="Google Shape;387;p26"/>
            <p:cNvGrpSpPr/>
            <p:nvPr/>
          </p:nvGrpSpPr>
          <p:grpSpPr>
            <a:xfrm flipH="1">
              <a:off x="8183211" y="2407472"/>
              <a:ext cx="780359" cy="1195999"/>
              <a:chOff x="3975528" y="3303922"/>
              <a:chExt cx="780359" cy="1195999"/>
            </a:xfrm>
          </p:grpSpPr>
          <p:sp>
            <p:nvSpPr>
              <p:cNvPr id="388" name="Google Shape;388;p26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745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26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745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26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745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745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745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7450"/>
                </a:srgbClr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6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4" name="Google Shape;414;p26"/>
              <p:cNvGrpSpPr/>
              <p:nvPr/>
            </p:nvGrpSpPr>
            <p:grpSpPr>
              <a:xfrm flipH="1">
                <a:off x="4321769" y="3621401"/>
                <a:ext cx="239005" cy="181217"/>
                <a:chOff x="6621095" y="1452181"/>
                <a:chExt cx="330893" cy="250785"/>
              </a:xfrm>
            </p:grpSpPr>
            <p:sp>
              <p:nvSpPr>
                <p:cNvPr id="415" name="Google Shape;415;p26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16;p26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2549"/>
                  </a:srgbClr>
                </a:solidFill>
                <a:ln>
                  <a:noFill/>
                </a:ln>
              </p:spPr>
              <p:txBody>
                <a:bodyPr anchorCtr="0" anchor="ctr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417;p26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418;p26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26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0" name="Google Shape;420;p26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22" name="Google Shape;4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33" y="890651"/>
            <a:ext cx="7661800" cy="478863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6"/>
          <p:cNvSpPr txBox="1"/>
          <p:nvPr/>
        </p:nvSpPr>
        <p:spPr>
          <a:xfrm>
            <a:off x="0" y="6158200"/>
            <a:ext cx="13620000" cy="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2573267" y="1966367"/>
            <a:ext cx="6991600" cy="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5" name="Google Shape;425;p26"/>
          <p:cNvSpPr txBox="1"/>
          <p:nvPr/>
        </p:nvSpPr>
        <p:spPr>
          <a:xfrm>
            <a:off x="2279267" y="555333"/>
            <a:ext cx="3139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1288425" y="5511700"/>
            <a:ext cx="512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762550" y="480399"/>
            <a:ext cx="11049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Science &amp; Analytics Industries</a:t>
            </a:r>
            <a:endParaRPr b="1" i="0" sz="36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520700" y="1389425"/>
            <a:ext cx="5975400" cy="4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 flipH="1" rot="10800000">
            <a:off x="762550" y="1182025"/>
            <a:ext cx="10782000" cy="21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5" name="Google Shape;5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35"/>
          <p:cNvGrpSpPr/>
          <p:nvPr/>
        </p:nvGrpSpPr>
        <p:grpSpPr>
          <a:xfrm>
            <a:off x="1173195" y="1299171"/>
            <a:ext cx="10069182" cy="4586679"/>
            <a:chOff x="0" y="0"/>
            <a:chExt cx="10069182" cy="4586679"/>
          </a:xfrm>
        </p:grpSpPr>
        <p:sp>
          <p:nvSpPr>
            <p:cNvPr id="567" name="Google Shape;567;p35"/>
            <p:cNvSpPr/>
            <p:nvPr/>
          </p:nvSpPr>
          <p:spPr>
            <a:xfrm>
              <a:off x="0" y="0"/>
              <a:ext cx="4705200" cy="662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 txBox="1"/>
            <p:nvPr/>
          </p:nvSpPr>
          <p:spPr>
            <a:xfrm>
              <a:off x="0" y="0"/>
              <a:ext cx="4705200" cy="662400"/>
            </a:xfrm>
            <a:prstGeom prst="rect">
              <a:avLst/>
            </a:prstGeom>
            <a:solidFill>
              <a:srgbClr val="0E4D8C"/>
            </a:solidFill>
            <a:ln>
              <a:noFill/>
            </a:ln>
          </p:spPr>
          <p:txBody>
            <a:bodyPr anchorCtr="0" anchor="t" bIns="93450" lIns="163575" spcFirstLastPara="1" rIns="163575" wrap="square" tIns="93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lang="en-US" sz="2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Industry Verticals</a:t>
              </a:r>
              <a:endParaRPr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9" y="672269"/>
              <a:ext cx="4705200" cy="3914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 txBox="1"/>
            <p:nvPr/>
          </p:nvSpPr>
          <p:spPr>
            <a:xfrm>
              <a:off x="55" y="672279"/>
              <a:ext cx="4705200" cy="3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4000" lIns="122675" spcFirstLastPara="1" rIns="163575" wrap="square" tIns="122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All Industries!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Industry sectors with highest requirements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Banking/Finance - 38%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Energy - 13%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Pharma &amp; Healthcare -12%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E-commerce - 11%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Media - 7%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Retail - 6%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Others - 13%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5363982" y="9869"/>
              <a:ext cx="4705200" cy="662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 txBox="1"/>
            <p:nvPr/>
          </p:nvSpPr>
          <p:spPr>
            <a:xfrm>
              <a:off x="5363982" y="9869"/>
              <a:ext cx="4705200" cy="662400"/>
            </a:xfrm>
            <a:prstGeom prst="rect">
              <a:avLst/>
            </a:prstGeom>
            <a:solidFill>
              <a:srgbClr val="0E4D8C"/>
            </a:solidFill>
            <a:ln>
              <a:noFill/>
            </a:ln>
          </p:spPr>
          <p:txBody>
            <a:bodyPr anchorCtr="0" anchor="t" bIns="93450" lIns="163575" spcFirstLastPara="1" rIns="163575" wrap="square" tIns="93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lang="en-US" sz="2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Application Horizontals</a:t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5363982" y="672269"/>
              <a:ext cx="4705200" cy="3914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 txBox="1"/>
            <p:nvPr/>
          </p:nvSpPr>
          <p:spPr>
            <a:xfrm>
              <a:off x="5363982" y="672269"/>
              <a:ext cx="4705200" cy="3914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184000" lIns="122675" spcFirstLastPara="1" rIns="163575" wrap="square" tIns="122675">
              <a:noAutofit/>
            </a:bodyPr>
            <a:lstStyle/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Pricing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Marketing analysis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Recommendation systems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Operations and securities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Customer Analysis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810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B8D"/>
                </a:buClr>
                <a:buSzPts val="2400"/>
                <a:buFont typeface="Open Sans"/>
                <a:buChar char="●"/>
              </a:pPr>
              <a:r>
                <a:rPr lang="en-US" sz="2400">
                  <a:solidFill>
                    <a:srgbClr val="888B8D"/>
                  </a:solidFill>
                  <a:latin typeface="Open Sans"/>
                  <a:ea typeface="Open Sans"/>
                  <a:cs typeface="Open Sans"/>
                  <a:sym typeface="Open Sans"/>
                </a:rPr>
                <a:t>Customer support </a:t>
              </a:r>
              <a:endParaRPr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75" name="Google Shape;575;p35"/>
          <p:cNvSpPr txBox="1"/>
          <p:nvPr/>
        </p:nvSpPr>
        <p:spPr>
          <a:xfrm>
            <a:off x="4244700" y="5516550"/>
            <a:ext cx="16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b="1" i="1" lang="en-US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Tech target</a:t>
            </a:r>
            <a:endParaRPr b="1" i="1" sz="1200" u="sng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6"/>
          <p:cNvSpPr/>
          <p:nvPr/>
        </p:nvSpPr>
        <p:spPr>
          <a:xfrm>
            <a:off x="762550" y="480399"/>
            <a:ext cx="11049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Analyst Roles in Jacksonville</a:t>
            </a:r>
            <a:endParaRPr b="1" i="0" sz="36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2" name="Google Shape;582;p36"/>
          <p:cNvCxnSpPr/>
          <p:nvPr/>
        </p:nvCxnSpPr>
        <p:spPr>
          <a:xfrm flipH="1" rot="10800000">
            <a:off x="762550" y="1182025"/>
            <a:ext cx="10782000" cy="21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3" name="Google Shape;5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6"/>
          <p:cNvSpPr/>
          <p:nvPr/>
        </p:nvSpPr>
        <p:spPr>
          <a:xfrm>
            <a:off x="762550" y="1377725"/>
            <a:ext cx="4930200" cy="455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Check it out! 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There are lots of roles in Analytics in the Jacksonville area!</a:t>
            </a:r>
            <a:b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i="0" lang="en-US" sz="18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800" u="none" cap="none" strike="noStrike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Some recent listings include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i="0" lang="en-US" sz="18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Analyst – </a:t>
            </a: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Fidelity Investments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Senior Financial Analyst - Amazon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Analyst – Deutsche Bank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i="0" lang="en-US" sz="18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Business Analyst – JPMorgan Chase</a:t>
            </a:r>
            <a:endParaRPr i="0" sz="18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Ops Business Metrics Analyst - Citi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Business Operations Analyst -VMware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Business Systems Analyst – Kemper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Health Business Analyst – Florida Blue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i="0" lang="en-US" sz="18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Sr. Analyst, BI &amp; Analytics - JLL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Business Systems Analyst - Brooksource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5" name="Google Shape;5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475" y="1593950"/>
            <a:ext cx="5822977" cy="149195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6"/>
          <p:cNvSpPr/>
          <p:nvPr/>
        </p:nvSpPr>
        <p:spPr>
          <a:xfrm>
            <a:off x="6103725" y="2805600"/>
            <a:ext cx="3118200" cy="29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675" y="3803750"/>
            <a:ext cx="5738999" cy="15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6"/>
          <p:cNvSpPr/>
          <p:nvPr/>
        </p:nvSpPr>
        <p:spPr>
          <a:xfrm>
            <a:off x="6195975" y="5027850"/>
            <a:ext cx="3118200" cy="36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7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7"/>
          <p:cNvSpPr/>
          <p:nvPr/>
        </p:nvSpPr>
        <p:spPr>
          <a:xfrm>
            <a:off x="762550" y="480399"/>
            <a:ext cx="11049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Science Roles in Jacksonville</a:t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95" name="Google Shape;595;p37"/>
          <p:cNvCxnSpPr/>
          <p:nvPr/>
        </p:nvCxnSpPr>
        <p:spPr>
          <a:xfrm flipH="1" rot="10800000">
            <a:off x="762550" y="1182025"/>
            <a:ext cx="10782000" cy="21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6" name="Google Shape;5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7"/>
          <p:cNvSpPr/>
          <p:nvPr/>
        </p:nvSpPr>
        <p:spPr>
          <a:xfrm>
            <a:off x="762550" y="1682525"/>
            <a:ext cx="4930200" cy="4185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Check it out! 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There are lots of roles in Data Science in the Jacksonville area as well!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Some recent listings include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Scientist – Amazon Web Services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Scientist – Deloitte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VP, Data Scientist List - JP Morgan 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Modeler – Kemper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Scientist II – Crowley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Science Analyst – SourceAbled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Senior Informatics – CVS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Federal Data Scientist – US Government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Senior Data Scientist - FIS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8" name="Google Shape;5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950" y="3980304"/>
            <a:ext cx="6119702" cy="158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100" y="1777650"/>
            <a:ext cx="6173625" cy="165667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7"/>
          <p:cNvSpPr/>
          <p:nvPr/>
        </p:nvSpPr>
        <p:spPr>
          <a:xfrm>
            <a:off x="6033525" y="3186600"/>
            <a:ext cx="3278700" cy="29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7"/>
          <p:cNvSpPr/>
          <p:nvPr/>
        </p:nvSpPr>
        <p:spPr>
          <a:xfrm>
            <a:off x="5951325" y="5320200"/>
            <a:ext cx="3278700" cy="29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8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8"/>
          <p:cNvSpPr/>
          <p:nvPr/>
        </p:nvSpPr>
        <p:spPr>
          <a:xfrm>
            <a:off x="762550" y="492925"/>
            <a:ext cx="10493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Who can pursue a Data Bootcamp?</a:t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38"/>
          <p:cNvSpPr/>
          <p:nvPr/>
        </p:nvSpPr>
        <p:spPr>
          <a:xfrm>
            <a:off x="673100" y="1474700"/>
            <a:ext cx="7751700" cy="4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Good news!</a:t>
            </a: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 Professionals from any industry or background can change their career path to data roles.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A career in data might be right for you if...</a:t>
            </a:r>
            <a:endParaRPr b="1" sz="22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Char char="❏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You like to analyze things (understanding how, why, what)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Char char="❏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You love to communicate and present your findings in a simple and meaningful way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Char char="❏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You enjoy working in cross-functional teams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Char char="❏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You want to make an impact in decision making at your organization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Char char="❏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You are willing to learn continuously!</a:t>
            </a:r>
            <a:endParaRPr sz="29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9" name="Google Shape;609;p38"/>
          <p:cNvCxnSpPr/>
          <p:nvPr/>
        </p:nvCxnSpPr>
        <p:spPr>
          <a:xfrm>
            <a:off x="762550" y="1184125"/>
            <a:ext cx="10713300" cy="117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0" name="Google Shape;6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8"/>
          <p:cNvSpPr/>
          <p:nvPr/>
        </p:nvSpPr>
        <p:spPr>
          <a:xfrm>
            <a:off x="8561875" y="1474700"/>
            <a:ext cx="3078600" cy="4407600"/>
          </a:xfrm>
          <a:prstGeom prst="roundRect">
            <a:avLst>
              <a:gd fmla="val 16667" name="adj"/>
            </a:avLst>
          </a:prstGeom>
          <a:solidFill>
            <a:srgbClr val="888B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2" name="Google Shape;612;p38"/>
          <p:cNvSpPr txBox="1"/>
          <p:nvPr/>
        </p:nvSpPr>
        <p:spPr>
          <a:xfrm>
            <a:off x="8644650" y="1553025"/>
            <a:ext cx="29958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Did you know?</a:t>
            </a:r>
            <a:endParaRPr b="1" i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UNF’s Data Science Bootcamp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requires a working knowledge of Python and statistics to succeed in the course. 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also offer a </a:t>
            </a:r>
            <a:r>
              <a:rPr b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science foundations course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if you would like to build these skills!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9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9"/>
          <p:cNvSpPr/>
          <p:nvPr/>
        </p:nvSpPr>
        <p:spPr>
          <a:xfrm>
            <a:off x="762550" y="492925"/>
            <a:ext cx="11049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Why enroll in the UNF Data Bootcamp?</a:t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39"/>
          <p:cNvSpPr/>
          <p:nvPr/>
        </p:nvSpPr>
        <p:spPr>
          <a:xfrm>
            <a:off x="673100" y="1541825"/>
            <a:ext cx="5975400" cy="4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AutoNum type="arabicPeriod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Experience a curriculum curated by subject matter experts and hiring managers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AutoNum type="arabicPeriod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Study on your schedule, 100% online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AutoNum type="arabicPeriod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Receive 1-on-1 mentorship, student advising, and career coaching throughout the bootcamp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AutoNum type="arabicPeriod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Graduate with a portfolio of work and a certificate of completion from UNF Division of Continuing Education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888B8D"/>
              </a:buClr>
              <a:buSzPts val="2200"/>
              <a:buFont typeface="Open Sans"/>
              <a:buAutoNum type="arabicPeriod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Earn UNF alumni status on graduation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0" name="Google Shape;620;p39"/>
          <p:cNvCxnSpPr/>
          <p:nvPr/>
        </p:nvCxnSpPr>
        <p:spPr>
          <a:xfrm flipH="1" rot="10800000">
            <a:off x="762550" y="1182025"/>
            <a:ext cx="10782000" cy="21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1" name="Google Shape;6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500" y="1801600"/>
            <a:ext cx="5238700" cy="349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0"/>
          <p:cNvSpPr/>
          <p:nvPr/>
        </p:nvSpPr>
        <p:spPr>
          <a:xfrm flipH="1">
            <a:off x="200" y="0"/>
            <a:ext cx="5427000" cy="68580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5686225" y="568825"/>
            <a:ext cx="6093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Project-Based Curriculum</a:t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40"/>
          <p:cNvSpPr/>
          <p:nvPr/>
        </p:nvSpPr>
        <p:spPr>
          <a:xfrm flipH="1">
            <a:off x="-10188" y="974425"/>
            <a:ext cx="5055013" cy="5194086"/>
          </a:xfrm>
          <a:custGeom>
            <a:rect b="b" l="l" r="r" t="t"/>
            <a:pathLst>
              <a:path extrusionOk="0" h="6276841" w="5464879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5847875" y="1573763"/>
            <a:ext cx="57183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4D8C"/>
              </a:buClr>
              <a:buSzPts val="2200"/>
              <a:buFont typeface="Open Sans"/>
              <a:buChar char="➢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~500 hours of industry-driven curriculum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4D8C"/>
              </a:buClr>
              <a:buSzPts val="2200"/>
              <a:buFont typeface="Open Sans"/>
              <a:buChar char="➢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~50 hours of career content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4D8C"/>
              </a:buClr>
              <a:buSzPts val="2200"/>
              <a:buFont typeface="Open Sans"/>
              <a:buChar char="➢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Regularly updated to align with industry demands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4D8C"/>
              </a:buClr>
              <a:buSzPts val="2200"/>
              <a:buFont typeface="Open Sans"/>
              <a:buChar char="➢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20+ mini projects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4D8C"/>
              </a:buClr>
              <a:buSzPts val="2200"/>
              <a:buFont typeface="Open Sans"/>
              <a:buChar char="➢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2 portfolio worthy capstone projects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E4D8C"/>
              </a:buClr>
              <a:buSzPts val="2200"/>
              <a:buFont typeface="Open Sans"/>
              <a:buChar char="➢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Exercises with every unit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1" name="Google Shape;6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75" y="1663625"/>
            <a:ext cx="4311600" cy="405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2" name="Google Shape;632;p40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40"/>
          <p:cNvCxnSpPr/>
          <p:nvPr/>
        </p:nvCxnSpPr>
        <p:spPr>
          <a:xfrm flipH="1" rot="10800000">
            <a:off x="5758025" y="1151725"/>
            <a:ext cx="5898000" cy="171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in a pink shirt&#10;&#10;Description automatically generated with low confidence" id="640" name="Google Shape;640;p41"/>
          <p:cNvPicPr preferRelativeResize="0"/>
          <p:nvPr/>
        </p:nvPicPr>
        <p:blipFill rotWithShape="1">
          <a:blip r:embed="rId3">
            <a:alphaModFix/>
          </a:blip>
          <a:srcRect b="7454" l="12830" r="12830" t="2730"/>
          <a:stretch/>
        </p:blipFill>
        <p:spPr>
          <a:xfrm>
            <a:off x="6677425" y="1801050"/>
            <a:ext cx="4906053" cy="3589764"/>
          </a:xfrm>
          <a:custGeom>
            <a:rect b="b" l="l" r="r" t="t"/>
            <a:pathLst>
              <a:path extrusionOk="0" h="4558430" w="12188952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41" name="Google Shape;641;p41"/>
          <p:cNvSpPr/>
          <p:nvPr/>
        </p:nvSpPr>
        <p:spPr>
          <a:xfrm>
            <a:off x="673100" y="1418825"/>
            <a:ext cx="5679300" cy="44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Students receive:</a:t>
            </a:r>
            <a:endParaRPr b="1" sz="22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Char char="●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1-on-1 weekly mentor calls </a:t>
            </a: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with industry experts 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Char char="●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Unlimited mentor calls for additional guidance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A mentor will:</a:t>
            </a:r>
            <a:endParaRPr b="1" sz="22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Char char="●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Help you apply </a:t>
            </a: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theoretical</a:t>
            </a: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 concepts to tackle real-world problems 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200"/>
              <a:buFont typeface="Open Sans"/>
              <a:buChar char="●"/>
            </a:pPr>
            <a:r>
              <a:rPr lang="en-US" sz="22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Guide you through the curriculum, provide project guidance and feedback, and share industry insights</a:t>
            </a:r>
            <a:endParaRPr sz="22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2" name="Google Shape;642;p41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1"/>
          <p:cNvSpPr/>
          <p:nvPr/>
        </p:nvSpPr>
        <p:spPr>
          <a:xfrm>
            <a:off x="673100" y="394250"/>
            <a:ext cx="10910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1:1 Mentorship</a:t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5" name="Google Shape;645;p41"/>
          <p:cNvCxnSpPr/>
          <p:nvPr/>
        </p:nvCxnSpPr>
        <p:spPr>
          <a:xfrm flipH="1" rot="10800000">
            <a:off x="641400" y="1083350"/>
            <a:ext cx="10674300" cy="21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2"/>
          <p:cNvSpPr/>
          <p:nvPr/>
        </p:nvSpPr>
        <p:spPr>
          <a:xfrm>
            <a:off x="6679325" y="1296825"/>
            <a:ext cx="49614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Career-focused course material is paired with personal coaching calls to help you land your dream job! 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Receive u</a:t>
            </a: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nlimited access to calls with your career coach, and full career support for 6 months after completing the program.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With your Career Coach, you will: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Create a successful job search strategy, learn effective networking skills, and identify target job titles and companies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Craft an effective data resume and LinkedIn profile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Learn to ace job interviews and negotiate your salary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1" name="Google Shape;651;p42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2"/>
          <p:cNvSpPr/>
          <p:nvPr/>
        </p:nvSpPr>
        <p:spPr>
          <a:xfrm>
            <a:off x="6679325" y="406800"/>
            <a:ext cx="47010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1:1 Career Coaching</a:t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4" name="Google Shape;654;p42"/>
          <p:cNvCxnSpPr/>
          <p:nvPr/>
        </p:nvCxnSpPr>
        <p:spPr>
          <a:xfrm flipH="1" rot="10800000">
            <a:off x="6748050" y="1052525"/>
            <a:ext cx="4796100" cy="57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5" name="Google Shape;655;p42"/>
          <p:cNvPicPr preferRelativeResize="0"/>
          <p:nvPr/>
        </p:nvPicPr>
        <p:blipFill rotWithShape="1">
          <a:blip r:embed="rId4">
            <a:alphaModFix/>
          </a:blip>
          <a:srcRect b="0" l="13402" r="17402" t="0"/>
          <a:stretch/>
        </p:blipFill>
        <p:spPr>
          <a:xfrm>
            <a:off x="0" y="0"/>
            <a:ext cx="6376975" cy="61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/>
          <p:nvPr/>
        </p:nvSpPr>
        <p:spPr>
          <a:xfrm>
            <a:off x="6046950" y="1443075"/>
            <a:ext cx="56352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Student Support Resources:</a:t>
            </a:r>
            <a:endParaRPr b="1" sz="21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100"/>
              <a:buFont typeface="Open Sans"/>
              <a:buChar char="●"/>
            </a:pPr>
            <a:r>
              <a:rPr lang="en-US" sz="21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An assigned advisor for progress check-ins, online learning tips, and more</a:t>
            </a:r>
            <a:endParaRPr sz="21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100"/>
              <a:buFont typeface="Open Sans"/>
              <a:buChar char="●"/>
            </a:pPr>
            <a:r>
              <a:rPr lang="en-US" sz="21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A dedicated course TA to provide technical assistance</a:t>
            </a:r>
            <a:endParaRPr sz="21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Student Community:</a:t>
            </a:r>
            <a:endParaRPr b="1" sz="21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100"/>
              <a:buFont typeface="Open Sans"/>
              <a:buChar char="●"/>
            </a:pPr>
            <a:r>
              <a:rPr lang="en-US" sz="21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Receive access to a Slack channel where you can share ideas, ask questions, get feedback, and see the types of projects your peers are working on</a:t>
            </a:r>
            <a:endParaRPr sz="21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43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3"/>
          <p:cNvSpPr/>
          <p:nvPr/>
        </p:nvSpPr>
        <p:spPr>
          <a:xfrm>
            <a:off x="6005900" y="406800"/>
            <a:ext cx="5524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Support &amp; Community</a:t>
            </a:r>
            <a:endParaRPr b="1" sz="35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4" name="Google Shape;664;p43"/>
          <p:cNvCxnSpPr/>
          <p:nvPr/>
        </p:nvCxnSpPr>
        <p:spPr>
          <a:xfrm>
            <a:off x="6047125" y="1072000"/>
            <a:ext cx="5483400" cy="81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5" name="Google Shape;665;p43"/>
          <p:cNvPicPr preferRelativeResize="0"/>
          <p:nvPr/>
        </p:nvPicPr>
        <p:blipFill rotWithShape="1">
          <a:blip r:embed="rId4">
            <a:alphaModFix/>
          </a:blip>
          <a:srcRect b="0" l="25632" r="13220" t="0"/>
          <a:stretch/>
        </p:blipFill>
        <p:spPr>
          <a:xfrm>
            <a:off x="0" y="0"/>
            <a:ext cx="5635149" cy="61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4"/>
          <p:cNvSpPr/>
          <p:nvPr/>
        </p:nvSpPr>
        <p:spPr>
          <a:xfrm>
            <a:off x="762550" y="1029525"/>
            <a:ext cx="6581400" cy="4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Eligibility:</a:t>
            </a:r>
            <a:endParaRPr b="1" sz="18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All backgrounds are welcome; no prior data/coding experience is needed. 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Admissions Process:</a:t>
            </a:r>
            <a:endParaRPr b="1" sz="18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Source Sans Pro"/>
              <a:buChar char="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Complete a phone call with an Admissions Director (if you haven’t yet) at </a:t>
            </a:r>
            <a:r>
              <a:rPr b="1"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(904) 274-5196</a:t>
            </a: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. This call will be used to further explore your career goals and learning needs, and address any further questions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Take the </a:t>
            </a:r>
            <a:r>
              <a:rPr b="1"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Technical Skills Survey</a:t>
            </a: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 (TSS), which will evaluate your familiarity with the technical skills required for the course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Source Sans Pro"/>
              <a:buChar char="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Use code </a:t>
            </a:r>
            <a:r>
              <a:rPr b="1"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“UNFSESSION” </a:t>
            </a: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for a $750 scholarship. 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E4D8C"/>
                </a:solidFill>
                <a:latin typeface="Open Sans"/>
                <a:ea typeface="Open Sans"/>
                <a:cs typeface="Open Sans"/>
                <a:sym typeface="Open Sans"/>
              </a:rPr>
              <a:t>Important Dates:</a:t>
            </a:r>
            <a:endParaRPr b="1" sz="18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New cohorts begin on the first Monday of every month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800"/>
              <a:buFont typeface="Open Sans"/>
              <a:buChar char="●"/>
            </a:pPr>
            <a:r>
              <a:rPr lang="en-US" sz="18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The priority deadline for enrollment is two weeks prior to a new cohort start date</a:t>
            </a:r>
            <a:endParaRPr sz="18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1" name="Google Shape;671;p44"/>
          <p:cNvPicPr preferRelativeResize="0"/>
          <p:nvPr/>
        </p:nvPicPr>
        <p:blipFill rotWithShape="1">
          <a:blip r:embed="rId3">
            <a:alphaModFix/>
          </a:blip>
          <a:srcRect b="0" l="2830" r="2802" t="0"/>
          <a:stretch/>
        </p:blipFill>
        <p:spPr>
          <a:xfrm>
            <a:off x="7344100" y="0"/>
            <a:ext cx="4847901" cy="61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4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3" name="Google Shape;6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4"/>
          <p:cNvSpPr/>
          <p:nvPr/>
        </p:nvSpPr>
        <p:spPr>
          <a:xfrm>
            <a:off x="762550" y="332575"/>
            <a:ext cx="458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Admissions</a:t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5" name="Google Shape;675;p44"/>
          <p:cNvCxnSpPr/>
          <p:nvPr/>
        </p:nvCxnSpPr>
        <p:spPr>
          <a:xfrm flipH="1" rot="10800000">
            <a:off x="762550" y="949825"/>
            <a:ext cx="5898000" cy="57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7"/>
          <p:cNvSpPr/>
          <p:nvPr/>
        </p:nvSpPr>
        <p:spPr>
          <a:xfrm>
            <a:off x="762550" y="492925"/>
            <a:ext cx="5886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0" marR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700">
                <a:solidFill>
                  <a:srgbClr val="888B8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 </a:t>
            </a:r>
            <a:r>
              <a:rPr lang="en-US" sz="27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Financial Data Science BootCamp</a:t>
            </a:r>
            <a:endParaRPr sz="27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33" name="Google Shape;433;p27"/>
          <p:cNvSpPr/>
          <p:nvPr/>
        </p:nvSpPr>
        <p:spPr>
          <a:xfrm>
            <a:off x="673100" y="1887150"/>
            <a:ext cx="59754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Why did you join this session today? What information are you looking for? </a:t>
            </a:r>
            <a:endParaRPr sz="27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What skills/career based goals do you have for the next 6 months?</a:t>
            </a:r>
            <a:endParaRPr sz="27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4" name="Google Shape;4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925" y="-25"/>
            <a:ext cx="5266075" cy="615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27"/>
          <p:cNvCxnSpPr/>
          <p:nvPr/>
        </p:nvCxnSpPr>
        <p:spPr>
          <a:xfrm>
            <a:off x="928700" y="1096713"/>
            <a:ext cx="5464200" cy="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12192000" cy="615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5"/>
          <p:cNvSpPr txBox="1"/>
          <p:nvPr>
            <p:ph type="title"/>
          </p:nvPr>
        </p:nvSpPr>
        <p:spPr>
          <a:xfrm>
            <a:off x="0" y="724825"/>
            <a:ext cx="121920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00">
                <a:solidFill>
                  <a:srgbClr val="0E4D8C"/>
                </a:solidFill>
              </a:rPr>
              <a:t>Q&amp;A</a:t>
            </a:r>
            <a:endParaRPr b="1" sz="6800">
              <a:solidFill>
                <a:srgbClr val="0E4D8C"/>
              </a:solidFill>
            </a:endParaRPr>
          </a:p>
        </p:txBody>
      </p:sp>
      <p:sp>
        <p:nvSpPr>
          <p:cNvPr id="682" name="Google Shape;682;p45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D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6"/>
          <p:cNvSpPr/>
          <p:nvPr/>
        </p:nvSpPr>
        <p:spPr>
          <a:xfrm>
            <a:off x="0" y="539125"/>
            <a:ext cx="121920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 for attending!</a:t>
            </a:r>
            <a:endParaRPr sz="3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0" name="Google Shape;6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25" y="5648567"/>
            <a:ext cx="4380949" cy="9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6"/>
          <p:cNvSpPr/>
          <p:nvPr/>
        </p:nvSpPr>
        <p:spPr>
          <a:xfrm>
            <a:off x="2405225" y="2034025"/>
            <a:ext cx="7627500" cy="3092400"/>
          </a:xfrm>
          <a:prstGeom prst="roundRect">
            <a:avLst>
              <a:gd fmla="val 16667" name="adj"/>
            </a:avLst>
          </a:prstGeom>
          <a:solidFill>
            <a:srgbClr val="888B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2" name="Google Shape;692;p46"/>
          <p:cNvSpPr txBox="1"/>
          <p:nvPr/>
        </p:nvSpPr>
        <p:spPr>
          <a:xfrm>
            <a:off x="2666225" y="2241175"/>
            <a:ext cx="7105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Admissions deadline: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July 26, 2021</a:t>
            </a:r>
            <a:endParaRPr sz="2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cohort starts on: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Aug 2, 2021</a:t>
            </a:r>
            <a:endParaRPr sz="2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 us: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	(904) 274-5196</a:t>
            </a:r>
            <a:endParaRPr sz="2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unf@career-bootcamp.com </a:t>
            </a:r>
            <a:endParaRPr sz="2700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8"/>
          <p:cNvSpPr/>
          <p:nvPr/>
        </p:nvSpPr>
        <p:spPr>
          <a:xfrm>
            <a:off x="641400" y="1384200"/>
            <a:ext cx="3390900" cy="4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300"/>
              <a:buFont typeface="Open Sans"/>
              <a:buChar char="●"/>
            </a:pPr>
            <a:r>
              <a:rPr lang="en-US" sz="23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Study of data</a:t>
            </a:r>
            <a:endParaRPr sz="23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300"/>
              <a:buFont typeface="Open Sans"/>
              <a:buChar char="●"/>
            </a:pPr>
            <a:r>
              <a:rPr lang="en-US" sz="23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Involves methods of recording, storing and analyzing data to extract information</a:t>
            </a:r>
            <a:endParaRPr sz="23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300"/>
              <a:buFont typeface="Open Sans"/>
              <a:buChar char="●"/>
            </a:pPr>
            <a:r>
              <a:rPr lang="en-US" sz="23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The ultimate goal is to extract insights and knowledge from the analysis upon which other will take action!</a:t>
            </a:r>
            <a:endParaRPr sz="23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100">
              <a:solidFill>
                <a:srgbClr val="0E4D8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28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8"/>
          <p:cNvSpPr/>
          <p:nvPr/>
        </p:nvSpPr>
        <p:spPr>
          <a:xfrm>
            <a:off x="673100" y="394250"/>
            <a:ext cx="10910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What is Financial Data Science?</a:t>
            </a:r>
            <a:endParaRPr i="0" sz="3600" u="none" cap="none" strike="noStrik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cxnSp>
        <p:nvCxnSpPr>
          <p:cNvPr id="446" name="Google Shape;446;p28"/>
          <p:cNvCxnSpPr/>
          <p:nvPr/>
        </p:nvCxnSpPr>
        <p:spPr>
          <a:xfrm flipH="1" rot="10800000">
            <a:off x="641400" y="1083350"/>
            <a:ext cx="10674300" cy="21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7" name="Google Shape;447;p28"/>
          <p:cNvPicPr preferRelativeResize="0"/>
          <p:nvPr/>
        </p:nvPicPr>
        <p:blipFill rotWithShape="1">
          <a:blip r:embed="rId4">
            <a:alphaModFix/>
          </a:blip>
          <a:srcRect b="0" l="0" r="0" t="9991"/>
          <a:stretch/>
        </p:blipFill>
        <p:spPr>
          <a:xfrm>
            <a:off x="4187525" y="1655225"/>
            <a:ext cx="7769774" cy="3818575"/>
          </a:xfrm>
          <a:prstGeom prst="rect">
            <a:avLst/>
          </a:prstGeom>
          <a:noFill/>
          <a:ln cap="flat" cmpd="sng" w="952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9"/>
          <p:cNvSpPr/>
          <p:nvPr/>
        </p:nvSpPr>
        <p:spPr>
          <a:xfrm>
            <a:off x="762550" y="492925"/>
            <a:ext cx="6264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6286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     </a:t>
            </a:r>
            <a:r>
              <a:rPr i="0" lang="en-US" sz="3600" u="none" cap="none" strike="noStrik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Why Fina</a:t>
            </a:r>
            <a:r>
              <a:rPr lang="en-US" sz="36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ncial </a:t>
            </a:r>
            <a:r>
              <a:rPr i="0" lang="en-US" sz="3600" u="none" cap="none" strike="noStrik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Data Science?</a:t>
            </a:r>
            <a:endParaRPr i="0" sz="3600" u="none" cap="none" strike="noStrik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673100" y="1417263"/>
            <a:ext cx="57726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2300"/>
              <a:buFont typeface="Open Sans"/>
              <a:buChar char="●"/>
            </a:pPr>
            <a:r>
              <a:rPr b="0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roles have been billed at the </a:t>
            </a:r>
            <a:r>
              <a:rPr b="1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hottest roles</a:t>
            </a:r>
            <a:r>
              <a:rPr b="0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 of the 21st century!</a:t>
            </a:r>
            <a:endParaRPr b="0" i="0" sz="23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B8D"/>
              </a:buClr>
              <a:buSzPts val="2300"/>
              <a:buFont typeface="Open Sans"/>
              <a:buChar char="●"/>
            </a:pPr>
            <a:r>
              <a:rPr b="0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According to a report by BHEF and PWC, </a:t>
            </a:r>
            <a:r>
              <a:rPr b="1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70% of business leaders</a:t>
            </a:r>
            <a:r>
              <a:rPr b="0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 in the United States will prefer job applicants with data skills by 2021.</a:t>
            </a:r>
            <a:endParaRPr b="0" i="0" sz="23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888B8D"/>
              </a:buClr>
              <a:buSzPts val="2300"/>
              <a:buFont typeface="Open Sans"/>
              <a:buChar char="●"/>
            </a:pPr>
            <a:r>
              <a:rPr b="0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According to Glassdoor's 50 Best Jobs in America for 2020, </a:t>
            </a:r>
            <a:r>
              <a:rPr b="1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scientist remains in the top three best positions in the U.S.</a:t>
            </a:r>
            <a:r>
              <a:rPr b="0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, with a high job satisfaction and </a:t>
            </a:r>
            <a:r>
              <a:rPr b="1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median base salary over $80-100k</a:t>
            </a:r>
            <a:r>
              <a:rPr b="0" i="0" lang="en-US" sz="23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23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5" name="Google Shape;455;p29"/>
          <p:cNvCxnSpPr/>
          <p:nvPr/>
        </p:nvCxnSpPr>
        <p:spPr>
          <a:xfrm>
            <a:off x="762550" y="1184125"/>
            <a:ext cx="5464200" cy="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6" name="Google Shape;4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9"/>
          <p:cNvPicPr preferRelativeResize="0"/>
          <p:nvPr/>
        </p:nvPicPr>
        <p:blipFill rotWithShape="1">
          <a:blip r:embed="rId4">
            <a:alphaModFix/>
          </a:blip>
          <a:srcRect b="14170" l="0" r="0" t="0"/>
          <a:stretch/>
        </p:blipFill>
        <p:spPr>
          <a:xfrm>
            <a:off x="6813775" y="1035575"/>
            <a:ext cx="5069850" cy="4641699"/>
          </a:xfrm>
          <a:prstGeom prst="rect">
            <a:avLst/>
          </a:prstGeom>
          <a:noFill/>
          <a:ln cap="flat" cmpd="sng" w="19050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8" name="Google Shape;458;p29"/>
          <p:cNvSpPr txBox="1"/>
          <p:nvPr/>
        </p:nvSpPr>
        <p:spPr>
          <a:xfrm>
            <a:off x="8825200" y="5729700"/>
            <a:ext cx="16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b="1" i="1" lang="en-US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Statista</a:t>
            </a:r>
            <a:endParaRPr b="1" i="1" sz="1200" u="sng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514350" y="492925"/>
            <a:ext cx="1114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Impact</a:t>
            </a:r>
            <a:r>
              <a:rPr b="1" i="0" lang="en-US" sz="36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 of Data Science &amp; Analytics on Business</a:t>
            </a:r>
            <a:endParaRPr b="1" i="0" sz="36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5" name="Google Shape;465;p30"/>
          <p:cNvCxnSpPr/>
          <p:nvPr/>
        </p:nvCxnSpPr>
        <p:spPr>
          <a:xfrm>
            <a:off x="762550" y="1184125"/>
            <a:ext cx="10617000" cy="117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6" name="Google Shape;4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0"/>
          <p:cNvPicPr preferRelativeResize="0"/>
          <p:nvPr/>
        </p:nvPicPr>
        <p:blipFill rotWithShape="1">
          <a:blip r:embed="rId4">
            <a:alphaModFix/>
          </a:blip>
          <a:srcRect b="0" l="0" r="0" t="11652"/>
          <a:stretch/>
        </p:blipFill>
        <p:spPr>
          <a:xfrm>
            <a:off x="762550" y="1528350"/>
            <a:ext cx="10134049" cy="41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1"/>
          <p:cNvSpPr/>
          <p:nvPr/>
        </p:nvSpPr>
        <p:spPr>
          <a:xfrm>
            <a:off x="762550" y="492925"/>
            <a:ext cx="8844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Career Opportunities</a:t>
            </a:r>
            <a:endParaRPr b="1" i="0" sz="36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31"/>
          <p:cNvSpPr/>
          <p:nvPr/>
        </p:nvSpPr>
        <p:spPr>
          <a:xfrm>
            <a:off x="1126650" y="1690450"/>
            <a:ext cx="3133800" cy="18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5" name="Google Shape;475;p31"/>
          <p:cNvCxnSpPr/>
          <p:nvPr/>
        </p:nvCxnSpPr>
        <p:spPr>
          <a:xfrm>
            <a:off x="762550" y="1184125"/>
            <a:ext cx="10617000" cy="117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6" name="Google Shape;47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7" name="Google Shape;477;p31"/>
          <p:cNvGraphicFramePr/>
          <p:nvPr/>
        </p:nvGraphicFramePr>
        <p:xfrm>
          <a:off x="952500" y="151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{409C7EDE-D13D-4DE4-B8C3-185A191795BE}</a:tableStyleId>
              </a:tblPr>
              <a:tblGrid>
                <a:gridCol w="3511450"/>
                <a:gridCol w="3346550"/>
                <a:gridCol w="3429000"/>
              </a:tblGrid>
              <a:tr h="206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ANALYST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Retrieves, gathers, organizes, and utilizes data to reach meaningful conclusions.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STATISTICIAN</a:t>
                      </a:r>
                      <a:endParaRPr b="1" sz="22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Performs statistical tests on sample data sets and helps a data scientist decide on whether to proceed with a problem statement or not.</a:t>
                      </a:r>
                      <a:endParaRPr sz="18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SCIENTIST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Works on improving business efficiencies and creates new product features using large scale data predictions and forecasts.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6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ENGINEER</a:t>
                      </a:r>
                      <a:endParaRPr b="1" sz="22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Prepares the data infrastructure to be analyzed by data scientists and analysts. Designs, builds, and integrates data from various resources, and manages big data.</a:t>
                      </a:r>
                      <a:endParaRPr sz="18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ARCHITECT</a:t>
                      </a:r>
                      <a:endParaRPr b="1" sz="22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Sets up a scalable workﬂow process pipeline, such as data source, to a data process engine.</a:t>
                      </a:r>
                      <a:endParaRPr sz="18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 EXPERT</a:t>
                      </a:r>
                      <a:endParaRPr b="1" sz="22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Displays key results in the form of charts and dashboards to clients or management.</a:t>
                      </a:r>
                      <a:endParaRPr sz="18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838750" y="492925"/>
            <a:ext cx="8844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Skill Sets for Data Science &amp; Analytics </a:t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32"/>
          <p:cNvSpPr/>
          <p:nvPr/>
        </p:nvSpPr>
        <p:spPr>
          <a:xfrm>
            <a:off x="1126650" y="1690450"/>
            <a:ext cx="3133800" cy="18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5" name="Google Shape;485;p32"/>
          <p:cNvCxnSpPr/>
          <p:nvPr/>
        </p:nvCxnSpPr>
        <p:spPr>
          <a:xfrm>
            <a:off x="762550" y="1184125"/>
            <a:ext cx="10617000" cy="117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6" name="Google Shape;4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7" name="Google Shape;487;p32"/>
          <p:cNvGraphicFramePr/>
          <p:nvPr/>
        </p:nvGraphicFramePr>
        <p:xfrm>
          <a:off x="952500" y="151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{409C7EDE-D13D-4DE4-B8C3-185A191795BE}</a:tableStyleId>
              </a:tblPr>
              <a:tblGrid>
                <a:gridCol w="3360100"/>
                <a:gridCol w="3625975"/>
                <a:gridCol w="3300925"/>
              </a:tblGrid>
              <a:tr h="206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</a:t>
                      </a:r>
                      <a:r>
                        <a:rPr b="1" lang="en-US" sz="22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ata</a:t>
                      </a:r>
                      <a:r>
                        <a:rPr b="1" lang="en-US" sz="2200" u="none" cap="none" strike="noStrike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2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Science</a:t>
                      </a:r>
                      <a:endParaRPr b="1" sz="22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1" sz="22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Computer Science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Machine Learning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Software Development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Big Data Engineering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Algorithm Development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Science &amp; Analytics</a:t>
                      </a:r>
                      <a:endParaRPr b="1" sz="22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1" sz="22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Statistical Analysis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Solving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Storytelling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Analytical Eye and Attention to Detail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Business Acumen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Communication Skills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Mining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Analytics</a:t>
                      </a:r>
                      <a:endParaRPr b="1" sz="2200" u="none" cap="none" strike="noStrike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Analysis Software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Database Management Systems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Business Intelligence Tools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88B8D"/>
                        </a:buClr>
                        <a:buSzPts val="1800"/>
                        <a:buFont typeface="Open Sans"/>
                        <a:buChar char="●"/>
                      </a:pPr>
                      <a:r>
                        <a:rPr lang="en-US" sz="1800">
                          <a:solidFill>
                            <a:srgbClr val="888B8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Visualization Tools</a:t>
                      </a:r>
                      <a:endParaRPr sz="1800">
                        <a:solidFill>
                          <a:srgbClr val="888B8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E4D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3"/>
          <p:cNvSpPr/>
          <p:nvPr/>
        </p:nvSpPr>
        <p:spPr>
          <a:xfrm>
            <a:off x="686350" y="492925"/>
            <a:ext cx="1030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Typical Interview Process for Data Jobs</a:t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33"/>
          <p:cNvSpPr/>
          <p:nvPr/>
        </p:nvSpPr>
        <p:spPr>
          <a:xfrm>
            <a:off x="1126650" y="2147650"/>
            <a:ext cx="3133800" cy="18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5" name="Google Shape;495;p33"/>
          <p:cNvCxnSpPr/>
          <p:nvPr/>
        </p:nvCxnSpPr>
        <p:spPr>
          <a:xfrm>
            <a:off x="762550" y="1184125"/>
            <a:ext cx="10617000" cy="117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6" name="Google Shape;4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3"/>
          <p:cNvSpPr/>
          <p:nvPr/>
        </p:nvSpPr>
        <p:spPr>
          <a:xfrm>
            <a:off x="2298550" y="34590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88B8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33"/>
          <p:cNvGrpSpPr/>
          <p:nvPr/>
        </p:nvGrpSpPr>
        <p:grpSpPr>
          <a:xfrm>
            <a:off x="492888" y="3071068"/>
            <a:ext cx="2104347" cy="2219328"/>
            <a:chOff x="369675" y="1960450"/>
            <a:chExt cx="1578300" cy="1664538"/>
          </a:xfrm>
        </p:grpSpPr>
        <p:sp>
          <p:nvSpPr>
            <p:cNvPr id="499" name="Google Shape;499;p33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E4D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 txBox="1"/>
            <p:nvPr/>
          </p:nvSpPr>
          <p:spPr>
            <a:xfrm>
              <a:off x="940422" y="2064473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solidFill>
                    <a:srgbClr val="0E4D8C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500">
                <a:solidFill>
                  <a:srgbClr val="0E4D8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" name="Google Shape;501;p33"/>
            <p:cNvSpPr txBox="1"/>
            <p:nvPr/>
          </p:nvSpPr>
          <p:spPr>
            <a:xfrm>
              <a:off x="369675" y="3178588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888B8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888B8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888B8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888B8D"/>
                  </a:solidFill>
                  <a:latin typeface="Roboto"/>
                  <a:ea typeface="Roboto"/>
                  <a:cs typeface="Roboto"/>
                  <a:sym typeface="Roboto"/>
                </a:rPr>
                <a:t>Optional Coding Challenge </a:t>
              </a:r>
              <a:r>
                <a:rPr lang="en-US" sz="1300">
                  <a:solidFill>
                    <a:srgbClr val="888B8D"/>
                  </a:solidFill>
                  <a:latin typeface="Roboto"/>
                  <a:ea typeface="Roboto"/>
                  <a:cs typeface="Roboto"/>
                  <a:sym typeface="Roboto"/>
                </a:rPr>
                <a:t>(companies are </a:t>
              </a:r>
              <a:r>
                <a:rPr lang="en-US" sz="1300">
                  <a:solidFill>
                    <a:srgbClr val="888B8D"/>
                  </a:solidFill>
                  <a:latin typeface="Roboto"/>
                  <a:ea typeface="Roboto"/>
                  <a:cs typeface="Roboto"/>
                  <a:sym typeface="Roboto"/>
                </a:rPr>
                <a:t>slowly</a:t>
              </a:r>
              <a:r>
                <a:rPr lang="en-US" sz="1300">
                  <a:solidFill>
                    <a:srgbClr val="888B8D"/>
                  </a:solidFill>
                  <a:latin typeface="Roboto"/>
                  <a:ea typeface="Roboto"/>
                  <a:cs typeface="Roboto"/>
                  <a:sym typeface="Roboto"/>
                </a:rPr>
                <a:t> moving away from this)</a:t>
              </a:r>
              <a:endParaRPr sz="1300">
                <a:solidFill>
                  <a:srgbClr val="888B8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2" name="Google Shape;502;p33"/>
          <p:cNvSpPr/>
          <p:nvPr/>
        </p:nvSpPr>
        <p:spPr>
          <a:xfrm>
            <a:off x="4584183" y="34590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88B8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6912117" y="34590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88B8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3"/>
          <p:cNvSpPr/>
          <p:nvPr/>
        </p:nvSpPr>
        <p:spPr>
          <a:xfrm>
            <a:off x="9138617" y="34590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88B8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33"/>
          <p:cNvGrpSpPr/>
          <p:nvPr/>
        </p:nvGrpSpPr>
        <p:grpSpPr>
          <a:xfrm>
            <a:off x="3434867" y="3071068"/>
            <a:ext cx="792380" cy="792380"/>
            <a:chOff x="861672" y="1960450"/>
            <a:chExt cx="594300" cy="594300"/>
          </a:xfrm>
        </p:grpSpPr>
        <p:sp>
          <p:nvSpPr>
            <p:cNvPr id="506" name="Google Shape;506;p33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E4D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 txBox="1"/>
            <p:nvPr/>
          </p:nvSpPr>
          <p:spPr>
            <a:xfrm>
              <a:off x="940422" y="2064473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solidFill>
                    <a:srgbClr val="0E4D8C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500">
                <a:solidFill>
                  <a:srgbClr val="0E4D8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" name="Google Shape;508;p33"/>
          <p:cNvGrpSpPr/>
          <p:nvPr/>
        </p:nvGrpSpPr>
        <p:grpSpPr>
          <a:xfrm>
            <a:off x="8058617" y="3079093"/>
            <a:ext cx="792380" cy="792380"/>
            <a:chOff x="861672" y="1960450"/>
            <a:chExt cx="594300" cy="594300"/>
          </a:xfrm>
        </p:grpSpPr>
        <p:sp>
          <p:nvSpPr>
            <p:cNvPr id="509" name="Google Shape;509;p33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E4D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 txBox="1"/>
            <p:nvPr/>
          </p:nvSpPr>
          <p:spPr>
            <a:xfrm>
              <a:off x="940422" y="2064473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solidFill>
                    <a:srgbClr val="0E4D8C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500">
                <a:solidFill>
                  <a:srgbClr val="0E4D8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1" name="Google Shape;511;p33"/>
          <p:cNvSpPr/>
          <p:nvPr/>
        </p:nvSpPr>
        <p:spPr>
          <a:xfrm>
            <a:off x="10262792" y="3093118"/>
            <a:ext cx="792300" cy="792300"/>
          </a:xfrm>
          <a:prstGeom prst="ellipse">
            <a:avLst/>
          </a:prstGeom>
          <a:noFill/>
          <a:ln cap="flat" cmpd="sng" w="38100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3"/>
          <p:cNvSpPr txBox="1"/>
          <p:nvPr/>
        </p:nvSpPr>
        <p:spPr>
          <a:xfrm>
            <a:off x="10367789" y="3231812"/>
            <a:ext cx="582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1500">
                <a:solidFill>
                  <a:srgbClr val="0E4D8C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sz="1500">
              <a:solidFill>
                <a:srgbClr val="0E4D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3" name="Google Shape;513;p33"/>
          <p:cNvGrpSpPr/>
          <p:nvPr/>
        </p:nvGrpSpPr>
        <p:grpSpPr>
          <a:xfrm>
            <a:off x="5746729" y="3075068"/>
            <a:ext cx="792380" cy="792380"/>
            <a:chOff x="861672" y="1960450"/>
            <a:chExt cx="594300" cy="594300"/>
          </a:xfrm>
        </p:grpSpPr>
        <p:sp>
          <p:nvSpPr>
            <p:cNvPr id="514" name="Google Shape;514;p33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E4D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 txBox="1"/>
            <p:nvPr/>
          </p:nvSpPr>
          <p:spPr>
            <a:xfrm>
              <a:off x="940422" y="2064473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solidFill>
                    <a:srgbClr val="0E4D8C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500">
                <a:solidFill>
                  <a:srgbClr val="0E4D8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6" name="Google Shape;516;p33"/>
          <p:cNvSpPr txBox="1"/>
          <p:nvPr/>
        </p:nvSpPr>
        <p:spPr>
          <a:xfrm>
            <a:off x="2778950" y="4045511"/>
            <a:ext cx="2104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88B8D"/>
                </a:solidFill>
                <a:latin typeface="Roboto"/>
                <a:ea typeface="Roboto"/>
                <a:cs typeface="Roboto"/>
                <a:sym typeface="Roboto"/>
              </a:rPr>
              <a:t>HR Screen</a:t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33"/>
          <p:cNvSpPr txBox="1"/>
          <p:nvPr/>
        </p:nvSpPr>
        <p:spPr>
          <a:xfrm>
            <a:off x="5207325" y="4051536"/>
            <a:ext cx="2104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88B8D"/>
                </a:solidFill>
                <a:latin typeface="Roboto"/>
                <a:ea typeface="Roboto"/>
                <a:cs typeface="Roboto"/>
                <a:sym typeface="Roboto"/>
              </a:rPr>
              <a:t>Technical Screen</a:t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3"/>
          <p:cNvSpPr txBox="1"/>
          <p:nvPr/>
        </p:nvSpPr>
        <p:spPr>
          <a:xfrm>
            <a:off x="7402713" y="4153811"/>
            <a:ext cx="2104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88B8D"/>
                </a:solidFill>
                <a:latin typeface="Roboto"/>
                <a:ea typeface="Roboto"/>
                <a:cs typeface="Roboto"/>
                <a:sym typeface="Roboto"/>
              </a:rPr>
              <a:t>Onsite (Virtual/In-person) </a:t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3"/>
          <p:cNvSpPr txBox="1"/>
          <p:nvPr/>
        </p:nvSpPr>
        <p:spPr>
          <a:xfrm>
            <a:off x="9683050" y="4017436"/>
            <a:ext cx="2104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88B8D"/>
                </a:solidFill>
                <a:latin typeface="Roboto"/>
                <a:ea typeface="Roboto"/>
                <a:cs typeface="Roboto"/>
                <a:sym typeface="Roboto"/>
              </a:rPr>
              <a:t>Negotiation &amp; Offer</a:t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5450925" y="5354950"/>
            <a:ext cx="161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88B8D"/>
                </a:solidFill>
                <a:latin typeface="Roboto"/>
                <a:ea typeface="Roboto"/>
                <a:cs typeface="Roboto"/>
                <a:sym typeface="Roboto"/>
              </a:rPr>
              <a:t>Take Home Assignment</a:t>
            </a:r>
            <a:endParaRPr b="1" sz="1300">
              <a:solidFill>
                <a:srgbClr val="888B8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33"/>
          <p:cNvSpPr/>
          <p:nvPr/>
        </p:nvSpPr>
        <p:spPr>
          <a:xfrm rot="5400000">
            <a:off x="4173550" y="4450950"/>
            <a:ext cx="1965300" cy="351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888B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3"/>
          <p:cNvSpPr/>
          <p:nvPr/>
        </p:nvSpPr>
        <p:spPr>
          <a:xfrm flipH="1" rot="-5400000">
            <a:off x="6184925" y="4446900"/>
            <a:ext cx="1975200" cy="369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888B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575" y="2090275"/>
            <a:ext cx="706500" cy="7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662" y="2090275"/>
            <a:ext cx="706500" cy="7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0738" y="2090275"/>
            <a:ext cx="706500" cy="7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1825" y="2085000"/>
            <a:ext cx="706500" cy="7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68475" y="2047375"/>
            <a:ext cx="7923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7850" y="4707899"/>
            <a:ext cx="646200" cy="6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3"/>
          <p:cNvSpPr txBox="1"/>
          <p:nvPr/>
        </p:nvSpPr>
        <p:spPr>
          <a:xfrm>
            <a:off x="685800" y="1143000"/>
            <a:ext cx="112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The UNF Data Bootcamps prepare you for each stage of the interview process</a:t>
            </a:r>
            <a:endParaRPr sz="2400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4"/>
          <p:cNvSpPr/>
          <p:nvPr/>
        </p:nvSpPr>
        <p:spPr>
          <a:xfrm>
            <a:off x="0" y="6151425"/>
            <a:ext cx="12192000" cy="706500"/>
          </a:xfrm>
          <a:prstGeom prst="rect">
            <a:avLst/>
          </a:prstGeom>
          <a:solidFill>
            <a:srgbClr val="0E4D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6213262"/>
            <a:ext cx="2673325" cy="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4"/>
          <p:cNvSpPr/>
          <p:nvPr/>
        </p:nvSpPr>
        <p:spPr>
          <a:xfrm>
            <a:off x="673100" y="394250"/>
            <a:ext cx="10910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888B8D"/>
                </a:solidFill>
                <a:latin typeface="Open Sans"/>
                <a:ea typeface="Open Sans"/>
                <a:cs typeface="Open Sans"/>
                <a:sym typeface="Open Sans"/>
              </a:rPr>
              <a:t>Data Life Cycle – Day in the Life</a:t>
            </a:r>
            <a:endParaRPr b="1" i="0" sz="3600" u="none" cap="none" strike="noStrike">
              <a:solidFill>
                <a:srgbClr val="888B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8" name="Google Shape;538;p34"/>
          <p:cNvCxnSpPr/>
          <p:nvPr/>
        </p:nvCxnSpPr>
        <p:spPr>
          <a:xfrm flipH="1" rot="10800000">
            <a:off x="641400" y="1083350"/>
            <a:ext cx="10674300" cy="2100"/>
          </a:xfrm>
          <a:prstGeom prst="straightConnector1">
            <a:avLst/>
          </a:prstGeom>
          <a:noFill/>
          <a:ln cap="flat" cmpd="sng" w="28575">
            <a:solidFill>
              <a:srgbClr val="0E4D8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39" name="Google Shape;539;p34"/>
          <p:cNvGrpSpPr/>
          <p:nvPr/>
        </p:nvGrpSpPr>
        <p:grpSpPr>
          <a:xfrm>
            <a:off x="3802792" y="1435656"/>
            <a:ext cx="4547383" cy="4382112"/>
            <a:chOff x="2509828" y="956"/>
            <a:chExt cx="4547383" cy="4382112"/>
          </a:xfrm>
        </p:grpSpPr>
        <p:sp>
          <p:nvSpPr>
            <p:cNvPr id="540" name="Google Shape;540;p34"/>
            <p:cNvSpPr/>
            <p:nvPr/>
          </p:nvSpPr>
          <p:spPr>
            <a:xfrm>
              <a:off x="2966126" y="544143"/>
              <a:ext cx="3634800" cy="3634800"/>
            </a:xfrm>
            <a:prstGeom prst="blockArc">
              <a:avLst>
                <a:gd fmla="val 11880000" name="adj1"/>
                <a:gd fmla="val 16200000" name="adj2"/>
                <a:gd fmla="val 4638" name="adj3"/>
              </a:avLst>
            </a:prstGeom>
            <a:solidFill>
              <a:srgbClr val="888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2966126" y="544143"/>
              <a:ext cx="3634800" cy="3634800"/>
            </a:xfrm>
            <a:prstGeom prst="blockArc">
              <a:avLst>
                <a:gd fmla="val 7560000" name="adj1"/>
                <a:gd fmla="val 11880000" name="adj2"/>
                <a:gd fmla="val 4638" name="adj3"/>
              </a:avLst>
            </a:prstGeom>
            <a:solidFill>
              <a:srgbClr val="888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2966126" y="544143"/>
              <a:ext cx="3634800" cy="3634800"/>
            </a:xfrm>
            <a:prstGeom prst="blockArc">
              <a:avLst>
                <a:gd fmla="val 3240000" name="adj1"/>
                <a:gd fmla="val 7560000" name="adj2"/>
                <a:gd fmla="val 4638" name="adj3"/>
              </a:avLst>
            </a:prstGeom>
            <a:solidFill>
              <a:srgbClr val="888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2966126" y="544143"/>
              <a:ext cx="3634800" cy="3634800"/>
            </a:xfrm>
            <a:prstGeom prst="blockArc">
              <a:avLst>
                <a:gd fmla="val 20520000" name="adj1"/>
                <a:gd fmla="val 3240000" name="adj2"/>
                <a:gd fmla="val 4638" name="adj3"/>
              </a:avLst>
            </a:prstGeom>
            <a:solidFill>
              <a:srgbClr val="888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2966126" y="544143"/>
              <a:ext cx="3634800" cy="3634800"/>
            </a:xfrm>
            <a:prstGeom prst="blockArc">
              <a:avLst>
                <a:gd fmla="val 16200000" name="adj1"/>
                <a:gd fmla="val 20520000" name="adj2"/>
                <a:gd fmla="val 4638" name="adj3"/>
              </a:avLst>
            </a:prstGeom>
            <a:solidFill>
              <a:srgbClr val="888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947363" y="1525380"/>
              <a:ext cx="1672500" cy="1672500"/>
            </a:xfrm>
            <a:prstGeom prst="ellipse">
              <a:avLst/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 txBox="1"/>
            <p:nvPr/>
          </p:nvSpPr>
          <p:spPr>
            <a:xfrm>
              <a:off x="4192277" y="1770294"/>
              <a:ext cx="1182600" cy="11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43175" spcFirstLastPara="1" rIns="43175" wrap="square" tIns="43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Cycle</a:t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4198220" y="956"/>
              <a:ext cx="1170600" cy="1170600"/>
            </a:xfrm>
            <a:prstGeom prst="ellipse">
              <a:avLst/>
            </a:prstGeom>
            <a:solidFill>
              <a:srgbClr val="0E4D8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 txBox="1"/>
            <p:nvPr/>
          </p:nvSpPr>
          <p:spPr>
            <a:xfrm>
              <a:off x="4369659" y="172395"/>
              <a:ext cx="8277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 Definition</a:t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5886611" y="1227645"/>
              <a:ext cx="1170600" cy="1170600"/>
            </a:xfrm>
            <a:prstGeom prst="ellipse">
              <a:avLst/>
            </a:prstGeom>
            <a:solidFill>
              <a:srgbClr val="0E4D8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4"/>
            <p:cNvSpPr txBox="1"/>
            <p:nvPr/>
          </p:nvSpPr>
          <p:spPr>
            <a:xfrm>
              <a:off x="6058050" y="1399084"/>
              <a:ext cx="8277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Capture</a:t>
              </a: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5241703" y="3212468"/>
              <a:ext cx="1170600" cy="1170600"/>
            </a:xfrm>
            <a:prstGeom prst="ellipse">
              <a:avLst/>
            </a:prstGeom>
            <a:solidFill>
              <a:srgbClr val="0E4D8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4"/>
            <p:cNvSpPr txBox="1"/>
            <p:nvPr/>
          </p:nvSpPr>
          <p:spPr>
            <a:xfrm>
              <a:off x="5413142" y="3383907"/>
              <a:ext cx="8277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Process</a:t>
              </a: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154736" y="3212468"/>
              <a:ext cx="1170600" cy="1170600"/>
            </a:xfrm>
            <a:prstGeom prst="ellipse">
              <a:avLst/>
            </a:prstGeom>
            <a:solidFill>
              <a:srgbClr val="0E4D8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4"/>
            <p:cNvSpPr txBox="1"/>
            <p:nvPr/>
          </p:nvSpPr>
          <p:spPr>
            <a:xfrm>
              <a:off x="3326175" y="3383907"/>
              <a:ext cx="8277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Analyze</a:t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2509828" y="1227645"/>
              <a:ext cx="1170600" cy="1170600"/>
            </a:xfrm>
            <a:prstGeom prst="ellipse">
              <a:avLst/>
            </a:prstGeom>
            <a:solidFill>
              <a:srgbClr val="0E4D8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 txBox="1"/>
            <p:nvPr/>
          </p:nvSpPr>
          <p:spPr>
            <a:xfrm>
              <a:off x="2681267" y="1399084"/>
              <a:ext cx="8277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Insight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